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13839825" cy="7785100"/>
  <p:notesSz cx="10071100" cy="7785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9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A561F0-2B49-951E-2C26-F86C592CF0DC}" v="5" dt="2023-11-06T22:00:50.22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4660"/>
  </p:normalViewPr>
  <p:slideViewPr>
    <p:cSldViewPr snapToGrid="0">
      <p:cViewPr varScale="1">
        <p:scale>
          <a:sx n="48" d="100"/>
          <a:sy n="48" d="100"/>
        </p:scale>
        <p:origin x="1144" y="40"/>
      </p:cViewPr>
      <p:guideLst>
        <p:guide orient="horz" pos="2880"/>
        <p:guide pos="29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37988" y="2413384"/>
            <a:ext cx="1176385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75974" y="4359659"/>
            <a:ext cx="968787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91991" y="1790575"/>
            <a:ext cx="602032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127509" y="1790575"/>
            <a:ext cx="602032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1991" y="311406"/>
            <a:ext cx="1245584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1991" y="1790575"/>
            <a:ext cx="1245584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705541" y="7240146"/>
            <a:ext cx="442874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91993" y="7240146"/>
            <a:ext cx="3183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964676" y="7240146"/>
            <a:ext cx="3183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2">
        <a:defRPr>
          <a:latin typeface="+mn-lt"/>
          <a:ea typeface="+mn-ea"/>
          <a:cs typeface="+mn-cs"/>
        </a:defRPr>
      </a:lvl2pPr>
      <a:lvl3pPr marL="914405">
        <a:defRPr>
          <a:latin typeface="+mn-lt"/>
          <a:ea typeface="+mn-ea"/>
          <a:cs typeface="+mn-cs"/>
        </a:defRPr>
      </a:lvl3pPr>
      <a:lvl4pPr marL="1371608">
        <a:defRPr>
          <a:latin typeface="+mn-lt"/>
          <a:ea typeface="+mn-ea"/>
          <a:cs typeface="+mn-cs"/>
        </a:defRPr>
      </a:lvl4pPr>
      <a:lvl5pPr marL="1828810">
        <a:defRPr>
          <a:latin typeface="+mn-lt"/>
          <a:ea typeface="+mn-ea"/>
          <a:cs typeface="+mn-cs"/>
        </a:defRPr>
      </a:lvl5pPr>
      <a:lvl6pPr marL="2286012">
        <a:defRPr>
          <a:latin typeface="+mn-lt"/>
          <a:ea typeface="+mn-ea"/>
          <a:cs typeface="+mn-cs"/>
        </a:defRPr>
      </a:lvl6pPr>
      <a:lvl7pPr marL="2743214">
        <a:defRPr>
          <a:latin typeface="+mn-lt"/>
          <a:ea typeface="+mn-ea"/>
          <a:cs typeface="+mn-cs"/>
        </a:defRPr>
      </a:lvl7pPr>
      <a:lvl8pPr marL="3200417">
        <a:defRPr>
          <a:latin typeface="+mn-lt"/>
          <a:ea typeface="+mn-ea"/>
          <a:cs typeface="+mn-cs"/>
        </a:defRPr>
      </a:lvl8pPr>
      <a:lvl9pPr marL="365762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2">
        <a:defRPr>
          <a:latin typeface="+mn-lt"/>
          <a:ea typeface="+mn-ea"/>
          <a:cs typeface="+mn-cs"/>
        </a:defRPr>
      </a:lvl2pPr>
      <a:lvl3pPr marL="914405">
        <a:defRPr>
          <a:latin typeface="+mn-lt"/>
          <a:ea typeface="+mn-ea"/>
          <a:cs typeface="+mn-cs"/>
        </a:defRPr>
      </a:lvl3pPr>
      <a:lvl4pPr marL="1371608">
        <a:defRPr>
          <a:latin typeface="+mn-lt"/>
          <a:ea typeface="+mn-ea"/>
          <a:cs typeface="+mn-cs"/>
        </a:defRPr>
      </a:lvl4pPr>
      <a:lvl5pPr marL="1828810">
        <a:defRPr>
          <a:latin typeface="+mn-lt"/>
          <a:ea typeface="+mn-ea"/>
          <a:cs typeface="+mn-cs"/>
        </a:defRPr>
      </a:lvl5pPr>
      <a:lvl6pPr marL="2286012">
        <a:defRPr>
          <a:latin typeface="+mn-lt"/>
          <a:ea typeface="+mn-ea"/>
          <a:cs typeface="+mn-cs"/>
        </a:defRPr>
      </a:lvl6pPr>
      <a:lvl7pPr marL="2743214">
        <a:defRPr>
          <a:latin typeface="+mn-lt"/>
          <a:ea typeface="+mn-ea"/>
          <a:cs typeface="+mn-cs"/>
        </a:defRPr>
      </a:lvl7pPr>
      <a:lvl8pPr marL="3200417">
        <a:defRPr>
          <a:latin typeface="+mn-lt"/>
          <a:ea typeface="+mn-ea"/>
          <a:cs typeface="+mn-cs"/>
        </a:defRPr>
      </a:lvl8pPr>
      <a:lvl9pPr marL="365762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92A82-86E0-D8F5-5E80-6D402A196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991" y="311406"/>
            <a:ext cx="12455843" cy="123111"/>
          </a:xfrm>
        </p:spPr>
        <p:txBody>
          <a:bodyPr/>
          <a:lstStyle/>
          <a:p>
            <a:r>
              <a:rPr lang="en-US" sz="800" dirty="0">
                <a:solidFill>
                  <a:schemeClr val="bg1"/>
                </a:solidFill>
              </a:rPr>
              <a:t>Risk Advisory and Insurance Services Org Chart</a:t>
            </a:r>
          </a:p>
        </p:txBody>
      </p:sp>
      <p:pic>
        <p:nvPicPr>
          <p:cNvPr id="22" name="Picture 21" descr="UCSF Finance Logo, Risk Advisory and Insurance Services as of April 2026.">
            <a:extLst>
              <a:ext uri="{FF2B5EF4-FFF2-40B4-BE49-F238E27FC236}">
                <a16:creationId xmlns:a16="http://schemas.microsoft.com/office/drawing/2014/main" id="{15BC9293-D4B3-5A15-2B89-0D15151CFA6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0243" y="870728"/>
            <a:ext cx="2743200" cy="608666"/>
          </a:xfrm>
          <a:prstGeom prst="rect">
            <a:avLst/>
          </a:prstGeom>
        </p:spPr>
      </p:pic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333975" y="1511155"/>
            <a:ext cx="2735177" cy="366126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700">
              <a:spcBef>
                <a:spcPts val="95"/>
              </a:spcBef>
            </a:pPr>
            <a:r>
              <a:rPr sz="1200" dirty="0">
                <a:latin typeface="Arial"/>
                <a:cs typeface="Arial"/>
              </a:rPr>
              <a:t>Risk</a:t>
            </a:r>
            <a:r>
              <a:rPr sz="1200" spc="-60" dirty="0">
                <a:latin typeface="Arial"/>
                <a:cs typeface="Arial"/>
              </a:rPr>
              <a:t> </a:t>
            </a:r>
            <a:r>
              <a:rPr lang="en-US" sz="1200" dirty="0">
                <a:latin typeface="Arial"/>
                <a:cs typeface="Arial"/>
              </a:rPr>
              <a:t>Advisory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and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Insurance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Services</a:t>
            </a:r>
            <a:endParaRPr sz="1200" dirty="0">
              <a:latin typeface="Arial"/>
              <a:cs typeface="Arial"/>
            </a:endParaRPr>
          </a:p>
          <a:p>
            <a:pPr marL="12700">
              <a:spcBef>
                <a:spcPts val="45"/>
              </a:spcBef>
            </a:pPr>
            <a:r>
              <a:rPr sz="1100" i="1" dirty="0">
                <a:latin typeface="Arial"/>
                <a:cs typeface="Arial"/>
              </a:rPr>
              <a:t>as</a:t>
            </a:r>
            <a:r>
              <a:rPr sz="1100" i="1" spc="-10" dirty="0">
                <a:latin typeface="Arial"/>
                <a:cs typeface="Arial"/>
              </a:rPr>
              <a:t> </a:t>
            </a:r>
            <a:r>
              <a:rPr sz="1100" i="1" dirty="0">
                <a:latin typeface="Arial"/>
                <a:cs typeface="Arial"/>
              </a:rPr>
              <a:t>of</a:t>
            </a:r>
            <a:r>
              <a:rPr lang="en-US" sz="1100" i="1" spc="-10" dirty="0">
                <a:latin typeface="Arial"/>
                <a:cs typeface="Arial"/>
              </a:rPr>
              <a:t> April</a:t>
            </a:r>
            <a:r>
              <a:rPr lang="en-US" sz="1100" i="1" dirty="0">
                <a:latin typeface="Arial"/>
                <a:cs typeface="Arial"/>
              </a:rPr>
              <a:t> </a:t>
            </a:r>
            <a:r>
              <a:rPr lang="en-US" sz="1100" i="1" spc="-20" dirty="0">
                <a:latin typeface="Arial"/>
                <a:cs typeface="Arial"/>
              </a:rPr>
              <a:t>2026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18" name="Freeform 28" descr="Erin S. Gore&#10;Senior Vice Chancellor           Finance and Administration&#10;">
            <a:extLst>
              <a:ext uri="{FF2B5EF4-FFF2-40B4-BE49-F238E27FC236}">
                <a16:creationId xmlns:a16="http://schemas.microsoft.com/office/drawing/2014/main" id="{9BA2472E-6294-9618-F121-E6B5594805E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5869940" y="1157067"/>
            <a:ext cx="2103120" cy="959267"/>
          </a:xfrm>
          <a:custGeom>
            <a:avLst/>
            <a:gdLst>
              <a:gd name="connsiteX0" fmla="*/ 0 w 1896717"/>
              <a:gd name="connsiteY0" fmla="*/ 0 h 763512"/>
              <a:gd name="connsiteX1" fmla="*/ 1896717 w 1896717"/>
              <a:gd name="connsiteY1" fmla="*/ 0 h 763512"/>
              <a:gd name="connsiteX2" fmla="*/ 1896717 w 1896717"/>
              <a:gd name="connsiteY2" fmla="*/ 763512 h 763512"/>
              <a:gd name="connsiteX3" fmla="*/ 0 w 1896717"/>
              <a:gd name="connsiteY3" fmla="*/ 763512 h 763512"/>
              <a:gd name="connsiteX4" fmla="*/ 0 w 1896717"/>
              <a:gd name="connsiteY4" fmla="*/ 0 h 7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6717" h="763512">
                <a:moveTo>
                  <a:pt x="0" y="0"/>
                </a:moveTo>
                <a:lnTo>
                  <a:pt x="1896717" y="0"/>
                </a:lnTo>
                <a:lnTo>
                  <a:pt x="1896717" y="763512"/>
                </a:lnTo>
                <a:lnTo>
                  <a:pt x="0" y="763512"/>
                </a:lnTo>
                <a:lnTo>
                  <a:pt x="0" y="0"/>
                </a:lnTo>
                <a:close/>
              </a:path>
            </a:pathLst>
          </a:custGeom>
          <a:ln w="25400" cmpd="dbl"/>
        </p:spPr>
        <p:style>
          <a:lnRef idx="2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>
                <a:latin typeface="HelveticaNeueLT Std" panose="020B0604020202020204" pitchFamily="34" charset="0"/>
              </a:rPr>
              <a:t>Erin S. Gore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latin typeface="HelveticaNeueLT Std" panose="020B0604020202020204" pitchFamily="34" charset="0"/>
              </a:rPr>
              <a:t>Senior Vice Chancellor           Finance and Administration</a:t>
            </a:r>
          </a:p>
        </p:txBody>
      </p:sp>
      <p:sp>
        <p:nvSpPr>
          <p:cNvPr id="23" name="Freeform 28" descr="Mike Clune&#10;Senior Associate Vice Chancellor &amp; Chief Financial Officer&#10;">
            <a:extLst>
              <a:ext uri="{FF2B5EF4-FFF2-40B4-BE49-F238E27FC236}">
                <a16:creationId xmlns:a16="http://schemas.microsoft.com/office/drawing/2014/main" id="{CDCD345C-2BA4-418E-0B9B-EA6E117204E9}"/>
              </a:ext>
            </a:extLst>
          </p:cNvPr>
          <p:cNvSpPr/>
          <p:nvPr/>
        </p:nvSpPr>
        <p:spPr>
          <a:xfrm>
            <a:off x="5871266" y="2568090"/>
            <a:ext cx="2103120" cy="959267"/>
          </a:xfrm>
          <a:custGeom>
            <a:avLst/>
            <a:gdLst>
              <a:gd name="connsiteX0" fmla="*/ 0 w 1896717"/>
              <a:gd name="connsiteY0" fmla="*/ 0 h 763512"/>
              <a:gd name="connsiteX1" fmla="*/ 1896717 w 1896717"/>
              <a:gd name="connsiteY1" fmla="*/ 0 h 763512"/>
              <a:gd name="connsiteX2" fmla="*/ 1896717 w 1896717"/>
              <a:gd name="connsiteY2" fmla="*/ 763512 h 763512"/>
              <a:gd name="connsiteX3" fmla="*/ 0 w 1896717"/>
              <a:gd name="connsiteY3" fmla="*/ 763512 h 763512"/>
              <a:gd name="connsiteX4" fmla="*/ 0 w 1896717"/>
              <a:gd name="connsiteY4" fmla="*/ 0 h 7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6717" h="763512">
                <a:moveTo>
                  <a:pt x="0" y="0"/>
                </a:moveTo>
                <a:lnTo>
                  <a:pt x="1896717" y="0"/>
                </a:lnTo>
                <a:lnTo>
                  <a:pt x="1896717" y="763512"/>
                </a:lnTo>
                <a:lnTo>
                  <a:pt x="0" y="763512"/>
                </a:lnTo>
                <a:lnTo>
                  <a:pt x="0" y="0"/>
                </a:lnTo>
                <a:close/>
              </a:path>
            </a:pathLst>
          </a:custGeom>
          <a:ln w="25400" cmpd="dbl"/>
        </p:spPr>
        <p:style>
          <a:lnRef idx="2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>
                <a:latin typeface="HelveticaNeueLT Std" panose="020B0604020202020204" pitchFamily="34" charset="0"/>
              </a:rPr>
              <a:t>Mike Clune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latin typeface="HelveticaNeueLT Std" panose="020B0604020202020204" pitchFamily="34" charset="0"/>
              </a:rPr>
              <a:t>Senior Associate Vice Chancellor &amp;</a:t>
            </a:r>
            <a:r>
              <a:rPr lang="en-US" sz="1000" kern="1200" dirty="0">
                <a:latin typeface="HelveticaNeueLT Std" panose="020B0604020202020204" pitchFamily="34" charset="0"/>
              </a:rPr>
              <a:t> Chief Financial Officer</a:t>
            </a:r>
            <a:endParaRPr lang="en-US" sz="1000" dirty="0">
              <a:latin typeface="HelveticaNeueLT Std" panose="020B0604020202020204" pitchFamily="34" charset="0"/>
            </a:endParaRPr>
          </a:p>
        </p:txBody>
      </p:sp>
      <p:sp>
        <p:nvSpPr>
          <p:cNvPr id="24" name="Freeform 28" descr="Tonya Baez&#10;Interim Executive Director&#10;">
            <a:extLst>
              <a:ext uri="{FF2B5EF4-FFF2-40B4-BE49-F238E27FC236}">
                <a16:creationId xmlns:a16="http://schemas.microsoft.com/office/drawing/2014/main" id="{75C62468-44C9-5B0D-4680-C45B53B0984B}"/>
              </a:ext>
            </a:extLst>
          </p:cNvPr>
          <p:cNvSpPr/>
          <p:nvPr/>
        </p:nvSpPr>
        <p:spPr>
          <a:xfrm>
            <a:off x="5869940" y="3975265"/>
            <a:ext cx="2103120" cy="959267"/>
          </a:xfrm>
          <a:custGeom>
            <a:avLst/>
            <a:gdLst>
              <a:gd name="connsiteX0" fmla="*/ 0 w 1896717"/>
              <a:gd name="connsiteY0" fmla="*/ 0 h 763512"/>
              <a:gd name="connsiteX1" fmla="*/ 1896717 w 1896717"/>
              <a:gd name="connsiteY1" fmla="*/ 0 h 763512"/>
              <a:gd name="connsiteX2" fmla="*/ 1896717 w 1896717"/>
              <a:gd name="connsiteY2" fmla="*/ 763512 h 763512"/>
              <a:gd name="connsiteX3" fmla="*/ 0 w 1896717"/>
              <a:gd name="connsiteY3" fmla="*/ 763512 h 763512"/>
              <a:gd name="connsiteX4" fmla="*/ 0 w 1896717"/>
              <a:gd name="connsiteY4" fmla="*/ 0 h 7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6717" h="763512">
                <a:moveTo>
                  <a:pt x="0" y="0"/>
                </a:moveTo>
                <a:lnTo>
                  <a:pt x="1896717" y="0"/>
                </a:lnTo>
                <a:lnTo>
                  <a:pt x="1896717" y="763512"/>
                </a:lnTo>
                <a:lnTo>
                  <a:pt x="0" y="763512"/>
                </a:lnTo>
                <a:lnTo>
                  <a:pt x="0" y="0"/>
                </a:lnTo>
                <a:close/>
              </a:path>
            </a:pathLst>
          </a:custGeom>
          <a:ln w="25400" cmpd="dbl"/>
        </p:spPr>
        <p:style>
          <a:lnRef idx="2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>
                <a:latin typeface="HelveticaNeueLT Std" panose="020B0604020202020204" pitchFamily="34" charset="0"/>
              </a:rPr>
              <a:t>Tonya Baez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latin typeface="HelveticaNeueLT Std" panose="020B0604020202020204" pitchFamily="34" charset="0"/>
              </a:rPr>
              <a:t>Interim Executive Director</a:t>
            </a:r>
          </a:p>
        </p:txBody>
      </p:sp>
      <p:sp>
        <p:nvSpPr>
          <p:cNvPr id="31" name="Freeform 28" descr="John Hurtado&#10;Risk Analyst - Construction Services&#10;">
            <a:extLst>
              <a:ext uri="{FF2B5EF4-FFF2-40B4-BE49-F238E27FC236}">
                <a16:creationId xmlns:a16="http://schemas.microsoft.com/office/drawing/2014/main" id="{E3DFE9FC-6898-843F-1AD5-F1FD64640ABE}"/>
              </a:ext>
            </a:extLst>
          </p:cNvPr>
          <p:cNvSpPr/>
          <p:nvPr/>
        </p:nvSpPr>
        <p:spPr>
          <a:xfrm>
            <a:off x="847095" y="5813707"/>
            <a:ext cx="1517904" cy="815725"/>
          </a:xfrm>
          <a:custGeom>
            <a:avLst/>
            <a:gdLst>
              <a:gd name="connsiteX0" fmla="*/ 0 w 1896717"/>
              <a:gd name="connsiteY0" fmla="*/ 0 h 763512"/>
              <a:gd name="connsiteX1" fmla="*/ 1896717 w 1896717"/>
              <a:gd name="connsiteY1" fmla="*/ 0 h 763512"/>
              <a:gd name="connsiteX2" fmla="*/ 1896717 w 1896717"/>
              <a:gd name="connsiteY2" fmla="*/ 763512 h 763512"/>
              <a:gd name="connsiteX3" fmla="*/ 0 w 1896717"/>
              <a:gd name="connsiteY3" fmla="*/ 763512 h 763512"/>
              <a:gd name="connsiteX4" fmla="*/ 0 w 1896717"/>
              <a:gd name="connsiteY4" fmla="*/ 0 h 7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6717" h="763512">
                <a:moveTo>
                  <a:pt x="0" y="0"/>
                </a:moveTo>
                <a:lnTo>
                  <a:pt x="1896717" y="0"/>
                </a:lnTo>
                <a:lnTo>
                  <a:pt x="1896717" y="763512"/>
                </a:lnTo>
                <a:lnTo>
                  <a:pt x="0" y="763512"/>
                </a:lnTo>
                <a:lnTo>
                  <a:pt x="0" y="0"/>
                </a:lnTo>
                <a:close/>
              </a:path>
            </a:pathLst>
          </a:custGeom>
          <a:ln w="25400" cmpd="dbl"/>
        </p:spPr>
        <p:style>
          <a:lnRef idx="2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>
                <a:latin typeface="HelveticaNeueLT Std" panose="020B0604020202020204" pitchFamily="34" charset="0"/>
              </a:rPr>
              <a:t>John Hurtado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latin typeface="HelveticaNeueLT Std" panose="020B0604020202020204" pitchFamily="34" charset="0"/>
              </a:rPr>
              <a:t>Risk Analyst - Construction Services</a:t>
            </a:r>
          </a:p>
        </p:txBody>
      </p:sp>
      <p:sp>
        <p:nvSpPr>
          <p:cNvPr id="5" name="Freeform 28" descr="Vacant&#10;Risk Analyst - Contract Services&#10;">
            <a:extLst>
              <a:ext uri="{FF2B5EF4-FFF2-40B4-BE49-F238E27FC236}">
                <a16:creationId xmlns:a16="http://schemas.microsoft.com/office/drawing/2014/main" id="{A1505301-5AFE-A5E1-3103-2496689E1444}"/>
              </a:ext>
            </a:extLst>
          </p:cNvPr>
          <p:cNvSpPr/>
          <p:nvPr/>
        </p:nvSpPr>
        <p:spPr>
          <a:xfrm>
            <a:off x="3503619" y="5813707"/>
            <a:ext cx="1517904" cy="815725"/>
          </a:xfrm>
          <a:custGeom>
            <a:avLst/>
            <a:gdLst>
              <a:gd name="connsiteX0" fmla="*/ 0 w 1896717"/>
              <a:gd name="connsiteY0" fmla="*/ 0 h 763512"/>
              <a:gd name="connsiteX1" fmla="*/ 1896717 w 1896717"/>
              <a:gd name="connsiteY1" fmla="*/ 0 h 763512"/>
              <a:gd name="connsiteX2" fmla="*/ 1896717 w 1896717"/>
              <a:gd name="connsiteY2" fmla="*/ 763512 h 763512"/>
              <a:gd name="connsiteX3" fmla="*/ 0 w 1896717"/>
              <a:gd name="connsiteY3" fmla="*/ 763512 h 763512"/>
              <a:gd name="connsiteX4" fmla="*/ 0 w 1896717"/>
              <a:gd name="connsiteY4" fmla="*/ 0 h 7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6717" h="763512">
                <a:moveTo>
                  <a:pt x="0" y="0"/>
                </a:moveTo>
                <a:lnTo>
                  <a:pt x="1896717" y="0"/>
                </a:lnTo>
                <a:lnTo>
                  <a:pt x="1896717" y="763512"/>
                </a:lnTo>
                <a:lnTo>
                  <a:pt x="0" y="763512"/>
                </a:lnTo>
                <a:lnTo>
                  <a:pt x="0" y="0"/>
                </a:lnTo>
                <a:close/>
              </a:path>
            </a:pathLst>
          </a:custGeom>
          <a:ln w="25400" cmpd="dbl"/>
        </p:spPr>
        <p:style>
          <a:lnRef idx="2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>
                <a:latin typeface="HelveticaNeueLT Std" panose="020B0604020202020204" pitchFamily="34" charset="0"/>
              </a:rPr>
              <a:t>Vacant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latin typeface="HelveticaNeueLT Std" panose="020B0604020202020204" pitchFamily="34" charset="0"/>
              </a:rPr>
              <a:t>Risk Analyst - Contract Services</a:t>
            </a:r>
          </a:p>
        </p:txBody>
      </p:sp>
      <p:sp>
        <p:nvSpPr>
          <p:cNvPr id="30" name="Freeform 28" descr="Aracely Nunez&#10;Risk Analyst&#10;">
            <a:extLst>
              <a:ext uri="{FF2B5EF4-FFF2-40B4-BE49-F238E27FC236}">
                <a16:creationId xmlns:a16="http://schemas.microsoft.com/office/drawing/2014/main" id="{6FA9A373-C12E-5AF8-7B5F-DF6AC18D1DF0}"/>
              </a:ext>
            </a:extLst>
          </p:cNvPr>
          <p:cNvSpPr/>
          <p:nvPr/>
        </p:nvSpPr>
        <p:spPr>
          <a:xfrm>
            <a:off x="6160143" y="5806805"/>
            <a:ext cx="1517904" cy="815725"/>
          </a:xfrm>
          <a:custGeom>
            <a:avLst/>
            <a:gdLst>
              <a:gd name="connsiteX0" fmla="*/ 0 w 1896717"/>
              <a:gd name="connsiteY0" fmla="*/ 0 h 763512"/>
              <a:gd name="connsiteX1" fmla="*/ 1896717 w 1896717"/>
              <a:gd name="connsiteY1" fmla="*/ 0 h 763512"/>
              <a:gd name="connsiteX2" fmla="*/ 1896717 w 1896717"/>
              <a:gd name="connsiteY2" fmla="*/ 763512 h 763512"/>
              <a:gd name="connsiteX3" fmla="*/ 0 w 1896717"/>
              <a:gd name="connsiteY3" fmla="*/ 763512 h 763512"/>
              <a:gd name="connsiteX4" fmla="*/ 0 w 1896717"/>
              <a:gd name="connsiteY4" fmla="*/ 0 h 7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6717" h="763512">
                <a:moveTo>
                  <a:pt x="0" y="0"/>
                </a:moveTo>
                <a:lnTo>
                  <a:pt x="1896717" y="0"/>
                </a:lnTo>
                <a:lnTo>
                  <a:pt x="1896717" y="763512"/>
                </a:lnTo>
                <a:lnTo>
                  <a:pt x="0" y="763512"/>
                </a:lnTo>
                <a:lnTo>
                  <a:pt x="0" y="0"/>
                </a:lnTo>
                <a:close/>
              </a:path>
            </a:pathLst>
          </a:custGeom>
          <a:ln w="25400" cmpd="dbl"/>
        </p:spPr>
        <p:style>
          <a:lnRef idx="2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>
                <a:latin typeface="HelveticaNeueLT Std" panose="020B0604020202020204" pitchFamily="34" charset="0"/>
              </a:rPr>
              <a:t>Aracely Nunez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latin typeface="HelveticaNeueLT Std" panose="020B0604020202020204" pitchFamily="34" charset="0"/>
              </a:rPr>
              <a:t>Risk Analyst</a:t>
            </a:r>
          </a:p>
        </p:txBody>
      </p:sp>
      <p:sp>
        <p:nvSpPr>
          <p:cNvPr id="32" name="Freeform 28" descr="Andrew Sinclair&#10;Risk Analyst - Global Security Services&#10;">
            <a:extLst>
              <a:ext uri="{FF2B5EF4-FFF2-40B4-BE49-F238E27FC236}">
                <a16:creationId xmlns:a16="http://schemas.microsoft.com/office/drawing/2014/main" id="{1B0AC7AF-774D-29E8-385B-E459A1BEA2A1}"/>
              </a:ext>
            </a:extLst>
          </p:cNvPr>
          <p:cNvSpPr/>
          <p:nvPr/>
        </p:nvSpPr>
        <p:spPr>
          <a:xfrm>
            <a:off x="8816667" y="5813707"/>
            <a:ext cx="1517904" cy="815725"/>
          </a:xfrm>
          <a:custGeom>
            <a:avLst/>
            <a:gdLst>
              <a:gd name="connsiteX0" fmla="*/ 0 w 1896717"/>
              <a:gd name="connsiteY0" fmla="*/ 0 h 763512"/>
              <a:gd name="connsiteX1" fmla="*/ 1896717 w 1896717"/>
              <a:gd name="connsiteY1" fmla="*/ 0 h 763512"/>
              <a:gd name="connsiteX2" fmla="*/ 1896717 w 1896717"/>
              <a:gd name="connsiteY2" fmla="*/ 763512 h 763512"/>
              <a:gd name="connsiteX3" fmla="*/ 0 w 1896717"/>
              <a:gd name="connsiteY3" fmla="*/ 763512 h 763512"/>
              <a:gd name="connsiteX4" fmla="*/ 0 w 1896717"/>
              <a:gd name="connsiteY4" fmla="*/ 0 h 7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6717" h="763512">
                <a:moveTo>
                  <a:pt x="0" y="0"/>
                </a:moveTo>
                <a:lnTo>
                  <a:pt x="1896717" y="0"/>
                </a:lnTo>
                <a:lnTo>
                  <a:pt x="1896717" y="763512"/>
                </a:lnTo>
                <a:lnTo>
                  <a:pt x="0" y="763512"/>
                </a:lnTo>
                <a:lnTo>
                  <a:pt x="0" y="0"/>
                </a:lnTo>
                <a:close/>
              </a:path>
            </a:pathLst>
          </a:custGeom>
          <a:ln w="25400" cmpd="dbl"/>
        </p:spPr>
        <p:style>
          <a:lnRef idx="2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>
                <a:latin typeface="HelveticaNeueLT Std" panose="020B0604020202020204" pitchFamily="34" charset="0"/>
              </a:rPr>
              <a:t>Andrew Sinclair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latin typeface="HelveticaNeueLT Std" panose="020B0604020202020204" pitchFamily="34" charset="0"/>
              </a:rPr>
              <a:t>Risk Analyst - Global Security Services</a:t>
            </a:r>
          </a:p>
        </p:txBody>
      </p:sp>
      <p:sp>
        <p:nvSpPr>
          <p:cNvPr id="33" name="Freeform 28" descr="John Toal&#10;Litigation Specialist &#10;">
            <a:extLst>
              <a:ext uri="{FF2B5EF4-FFF2-40B4-BE49-F238E27FC236}">
                <a16:creationId xmlns:a16="http://schemas.microsoft.com/office/drawing/2014/main" id="{D8F8D7FE-86E5-C5D6-4D72-9728CF86FE52}"/>
              </a:ext>
            </a:extLst>
          </p:cNvPr>
          <p:cNvSpPr/>
          <p:nvPr/>
        </p:nvSpPr>
        <p:spPr>
          <a:xfrm>
            <a:off x="11473191" y="5813708"/>
            <a:ext cx="1517904" cy="815725"/>
          </a:xfrm>
          <a:custGeom>
            <a:avLst/>
            <a:gdLst>
              <a:gd name="connsiteX0" fmla="*/ 0 w 1896717"/>
              <a:gd name="connsiteY0" fmla="*/ 0 h 763512"/>
              <a:gd name="connsiteX1" fmla="*/ 1896717 w 1896717"/>
              <a:gd name="connsiteY1" fmla="*/ 0 h 763512"/>
              <a:gd name="connsiteX2" fmla="*/ 1896717 w 1896717"/>
              <a:gd name="connsiteY2" fmla="*/ 763512 h 763512"/>
              <a:gd name="connsiteX3" fmla="*/ 0 w 1896717"/>
              <a:gd name="connsiteY3" fmla="*/ 763512 h 763512"/>
              <a:gd name="connsiteX4" fmla="*/ 0 w 1896717"/>
              <a:gd name="connsiteY4" fmla="*/ 0 h 7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6717" h="763512">
                <a:moveTo>
                  <a:pt x="0" y="0"/>
                </a:moveTo>
                <a:lnTo>
                  <a:pt x="1896717" y="0"/>
                </a:lnTo>
                <a:lnTo>
                  <a:pt x="1896717" y="763512"/>
                </a:lnTo>
                <a:lnTo>
                  <a:pt x="0" y="763512"/>
                </a:lnTo>
                <a:lnTo>
                  <a:pt x="0" y="0"/>
                </a:lnTo>
                <a:close/>
              </a:path>
            </a:pathLst>
          </a:custGeom>
          <a:ln w="25400" cmpd="dbl"/>
        </p:spPr>
        <p:style>
          <a:lnRef idx="2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>
                <a:latin typeface="HelveticaNeueLT Std" panose="020B0604020202020204" pitchFamily="34" charset="0"/>
              </a:rPr>
              <a:t>John Toal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latin typeface="HelveticaNeueLT Std" panose="020B0604020202020204" pitchFamily="34" charset="0"/>
              </a:rPr>
              <a:t>Litigation Specialist </a:t>
            </a:r>
          </a:p>
        </p:txBody>
      </p:sp>
      <p:sp>
        <p:nvSpPr>
          <p:cNvPr id="34" name="object 11">
            <a:extLst>
              <a:ext uri="{FF2B5EF4-FFF2-40B4-BE49-F238E27FC236}">
                <a16:creationId xmlns:a16="http://schemas.microsoft.com/office/drawing/2014/main" id="{8D91BB7E-1CD9-2FE9-4D41-3D4762E8E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21499" y="3532121"/>
            <a:ext cx="0" cy="429768"/>
          </a:xfrm>
          <a:custGeom>
            <a:avLst/>
            <a:gdLst/>
            <a:ahLst/>
            <a:cxnLst/>
            <a:rect l="l" t="t" r="r" b="b"/>
            <a:pathLst>
              <a:path h="220979">
                <a:moveTo>
                  <a:pt x="0" y="220980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>
            <a:extLst>
              <a:ext uri="{FF2B5EF4-FFF2-40B4-BE49-F238E27FC236}">
                <a16:creationId xmlns:a16="http://schemas.microsoft.com/office/drawing/2014/main" id="{E59A6806-BB79-326C-852D-C74007203D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21127" y="4947268"/>
            <a:ext cx="0" cy="429768"/>
          </a:xfrm>
          <a:custGeom>
            <a:avLst/>
            <a:gdLst/>
            <a:ahLst/>
            <a:cxnLst/>
            <a:rect l="l" t="t" r="r" b="b"/>
            <a:pathLst>
              <a:path h="220979">
                <a:moveTo>
                  <a:pt x="0" y="220980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11">
            <a:extLst>
              <a:ext uri="{FF2B5EF4-FFF2-40B4-BE49-F238E27FC236}">
                <a16:creationId xmlns:a16="http://schemas.microsoft.com/office/drawing/2014/main" id="{48490029-AA1D-49FE-710F-C0DDF4FD2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 flipH="1">
            <a:off x="6918112" y="64371"/>
            <a:ext cx="0" cy="10625328"/>
          </a:xfrm>
          <a:custGeom>
            <a:avLst/>
            <a:gdLst/>
            <a:ahLst/>
            <a:cxnLst/>
            <a:rect l="l" t="t" r="r" b="b"/>
            <a:pathLst>
              <a:path h="220979">
                <a:moveTo>
                  <a:pt x="0" y="220980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11">
            <a:extLst>
              <a:ext uri="{FF2B5EF4-FFF2-40B4-BE49-F238E27FC236}">
                <a16:creationId xmlns:a16="http://schemas.microsoft.com/office/drawing/2014/main" id="{1EB4BC3D-35F8-4D48-59ED-4B4ABBB9E3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231679" y="5380447"/>
            <a:ext cx="0" cy="429768"/>
          </a:xfrm>
          <a:custGeom>
            <a:avLst/>
            <a:gdLst/>
            <a:ahLst/>
            <a:cxnLst/>
            <a:rect l="l" t="t" r="r" b="b"/>
            <a:pathLst>
              <a:path h="220979">
                <a:moveTo>
                  <a:pt x="0" y="220980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1">
            <a:extLst>
              <a:ext uri="{FF2B5EF4-FFF2-40B4-BE49-F238E27FC236}">
                <a16:creationId xmlns:a16="http://schemas.microsoft.com/office/drawing/2014/main" id="{CD0371DE-A604-D3C5-BE30-EE7F04864A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74502" y="5380207"/>
            <a:ext cx="0" cy="429768"/>
          </a:xfrm>
          <a:custGeom>
            <a:avLst/>
            <a:gdLst/>
            <a:ahLst/>
            <a:cxnLst/>
            <a:rect l="l" t="t" r="r" b="b"/>
            <a:pathLst>
              <a:path h="220979">
                <a:moveTo>
                  <a:pt x="0" y="220980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11">
            <a:extLst>
              <a:ext uri="{FF2B5EF4-FFF2-40B4-BE49-F238E27FC236}">
                <a16:creationId xmlns:a16="http://schemas.microsoft.com/office/drawing/2014/main" id="{A09D4A51-4942-810F-71B8-A640C03F44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19537" y="5373265"/>
            <a:ext cx="0" cy="429768"/>
          </a:xfrm>
          <a:custGeom>
            <a:avLst/>
            <a:gdLst/>
            <a:ahLst/>
            <a:cxnLst/>
            <a:rect l="l" t="t" r="r" b="b"/>
            <a:pathLst>
              <a:path h="220979">
                <a:moveTo>
                  <a:pt x="0" y="220980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11">
            <a:extLst>
              <a:ext uri="{FF2B5EF4-FFF2-40B4-BE49-F238E27FC236}">
                <a16:creationId xmlns:a16="http://schemas.microsoft.com/office/drawing/2014/main" id="{9CEA6F75-604B-1C8E-E82D-AD5CA5C111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06132" y="5379390"/>
            <a:ext cx="0" cy="429768"/>
          </a:xfrm>
          <a:custGeom>
            <a:avLst/>
            <a:gdLst/>
            <a:ahLst/>
            <a:cxnLst/>
            <a:rect l="l" t="t" r="r" b="b"/>
            <a:pathLst>
              <a:path h="220979">
                <a:moveTo>
                  <a:pt x="0" y="220980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11">
            <a:extLst>
              <a:ext uri="{FF2B5EF4-FFF2-40B4-BE49-F238E27FC236}">
                <a16:creationId xmlns:a16="http://schemas.microsoft.com/office/drawing/2014/main" id="{4D22CA91-C1C3-0F11-637D-3FC579675D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57586" y="5379390"/>
            <a:ext cx="0" cy="429768"/>
          </a:xfrm>
          <a:custGeom>
            <a:avLst/>
            <a:gdLst/>
            <a:ahLst/>
            <a:cxnLst/>
            <a:rect l="l" t="t" r="r" b="b"/>
            <a:pathLst>
              <a:path h="220979">
                <a:moveTo>
                  <a:pt x="0" y="220980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23088" y="2129586"/>
            <a:ext cx="0" cy="429768"/>
          </a:xfrm>
          <a:custGeom>
            <a:avLst/>
            <a:gdLst/>
            <a:ahLst/>
            <a:cxnLst/>
            <a:rect l="l" t="t" r="r" b="b"/>
            <a:pathLst>
              <a:path h="220979">
                <a:moveTo>
                  <a:pt x="0" y="220980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db7eb01-2ba3-4c3c-a557-9ed61832e3af">
      <Terms xmlns="http://schemas.microsoft.com/office/infopath/2007/PartnerControls"/>
    </lcf76f155ced4ddcb4097134ff3c332f>
    <TaxCatchAll xmlns="907f8f68-11bb-4eab-8ce4-7df609a6a84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0BFC676C253448A3CDD544BB1A5F8C" ma:contentTypeVersion="10" ma:contentTypeDescription="Create a new document." ma:contentTypeScope="" ma:versionID="6b78991bf69f1a4298e5561881bfe2b8">
  <xsd:schema xmlns:xsd="http://www.w3.org/2001/XMLSchema" xmlns:xs="http://www.w3.org/2001/XMLSchema" xmlns:p="http://schemas.microsoft.com/office/2006/metadata/properties" xmlns:ns2="9db7eb01-2ba3-4c3c-a557-9ed61832e3af" xmlns:ns3="907f8f68-11bb-4eab-8ce4-7df609a6a84f" targetNamespace="http://schemas.microsoft.com/office/2006/metadata/properties" ma:root="true" ma:fieldsID="a6b2735b60469df962c4e95708373270" ns2:_="" ns3:_="">
    <xsd:import namespace="9db7eb01-2ba3-4c3c-a557-9ed61832e3af"/>
    <xsd:import namespace="907f8f68-11bb-4eab-8ce4-7df609a6a8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b7eb01-2ba3-4c3c-a557-9ed61832e3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0973eda6-ee47-49cd-8b90-1ba368fd38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7f8f68-11bb-4eab-8ce4-7df609a6a84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4c5f1a68-5471-46e4-a0fd-2313e6c0ff4c}" ma:internalName="TaxCatchAll" ma:showField="CatchAllData" ma:web="907f8f68-11bb-4eab-8ce4-7df609a6a8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FAEC6B-BC88-4980-814D-CBEA9FA9037D}">
  <ds:schemaRefs>
    <ds:schemaRef ds:uri="9db7eb01-2ba3-4c3c-a557-9ed61832e3af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907f8f68-11bb-4eab-8ce4-7df609a6a84f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98C3BBE-2597-4A35-9921-8348B97587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46139D-3746-4653-985F-CD722507F7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b7eb01-2ba3-4c3c-a557-9ed61832e3af"/>
    <ds:schemaRef ds:uri="907f8f68-11bb-4eab-8ce4-7df609a6a8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528</TotalTime>
  <Words>70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HelveticaNeueLT Std</vt:lpstr>
      <vt:lpstr>Office Theme</vt:lpstr>
      <vt:lpstr>Risk Advisory and Insurance Services Org Chart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 Rodriguez</dc:creator>
  <cp:lastModifiedBy>Armstrong, Rachelle</cp:lastModifiedBy>
  <cp:revision>60</cp:revision>
  <dcterms:created xsi:type="dcterms:W3CDTF">2022-11-28T20:23:27Z</dcterms:created>
  <dcterms:modified xsi:type="dcterms:W3CDTF">2026-06-11T18:44:46Z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2016-03-17T00:00:00Z</vt:filetime>
  </property>
  <property fmtid="{D5CDD505-2E9C-101B-9397-08002B2CF9AE}" pid="3" name="Creator">
    <vt:lpwstr>Microsoft® Visio® 2010</vt:lpwstr>
  </property>
  <property fmtid="{D5CDD505-2E9C-101B-9397-08002B2CF9AE}" pid="4" name="LastSaved">
    <vt:filetime>2022-11-28T00:00:00Z</vt:filetime>
  </property>
  <property fmtid="{D5CDD505-2E9C-101B-9397-08002B2CF9AE}" pid="5" name="Producer">
    <vt:lpwstr>Microsoft® Visio® 2010</vt:lpwstr>
  </property>
  <property fmtid="{D5CDD505-2E9C-101B-9397-08002B2CF9AE}" pid="6" name="ContentTypeId">
    <vt:lpwstr>0x010100400BFC676C253448A3CDD544BB1A5F8C</vt:lpwstr>
  </property>
  <property fmtid="{D5CDD505-2E9C-101B-9397-08002B2CF9AE}" pid="7" name="MediaServiceImageTags">
    <vt:lpwstr/>
  </property>
</Properties>
</file>